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20"/>
  </p:notesMasterIdLst>
  <p:sldIdLst>
    <p:sldId id="276" r:id="rId2"/>
    <p:sldId id="266" r:id="rId3"/>
    <p:sldId id="278" r:id="rId4"/>
    <p:sldId id="267" r:id="rId5"/>
    <p:sldId id="259" r:id="rId6"/>
    <p:sldId id="274" r:id="rId7"/>
    <p:sldId id="279" r:id="rId8"/>
    <p:sldId id="260" r:id="rId9"/>
    <p:sldId id="284" r:id="rId10"/>
    <p:sldId id="265" r:id="rId11"/>
    <p:sldId id="268" r:id="rId12"/>
    <p:sldId id="283" r:id="rId13"/>
    <p:sldId id="271" r:id="rId14"/>
    <p:sldId id="269" r:id="rId15"/>
    <p:sldId id="270" r:id="rId16"/>
    <p:sldId id="272" r:id="rId17"/>
    <p:sldId id="273" r:id="rId18"/>
    <p:sldId id="282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8" y="-108"/>
      </p:cViewPr>
      <p:guideLst>
        <p:guide orient="horz" pos="188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EB02A-1633-467A-A72B-B70985B90362}" type="datetimeFigureOut">
              <a:rPr lang="zh-CN" altLang="en-US" smtClean="0"/>
              <a:t>2013/9/18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19525-EA39-4B97-A6C7-45192592F9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22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79612" y="2361074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Utilizing two particle correlations to constrain saturation physics at a proposed Electron Ion Collider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3945250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2000" dirty="0" smtClean="0"/>
              <a:t>Give a summary our studies in the </a:t>
            </a:r>
            <a:r>
              <a:rPr lang="en-US" altLang="zh-CN" sz="2000" dirty="0" err="1" smtClean="0"/>
              <a:t>dihadron</a:t>
            </a:r>
            <a:r>
              <a:rPr lang="en-US" altLang="zh-CN" sz="2000" dirty="0" smtClean="0"/>
              <a:t> correlation</a:t>
            </a:r>
          </a:p>
          <a:p>
            <a:pPr marL="342900" indent="-342900">
              <a:buAutoNum type="arabicPeriod"/>
            </a:pPr>
            <a:r>
              <a:rPr lang="en-US" altLang="zh-CN" sz="2000" dirty="0" smtClean="0"/>
              <a:t>paper proposal and discussion of the plots to be included in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993502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err="1" smtClean="0"/>
              <a:t>Lc</a:t>
            </a:r>
            <a:r>
              <a:rPr lang="en-US" altLang="zh-CN" dirty="0" smtClean="0"/>
              <a:t> = z</a:t>
            </a:r>
            <a:r>
              <a:rPr lang="en-US" altLang="zh-CN" baseline="30000" dirty="0" smtClean="0"/>
              <a:t>0.35</a:t>
            </a:r>
            <a:r>
              <a:rPr lang="en-US" altLang="zh-CN" dirty="0" smtClean="0"/>
              <a:t>(1-z)</a:t>
            </a:r>
            <a:r>
              <a:rPr lang="el-GR" altLang="zh-CN" dirty="0" smtClean="0">
                <a:latin typeface="Calibri"/>
              </a:rPr>
              <a:t> ν</a:t>
            </a:r>
            <a:r>
              <a:rPr lang="en-US" altLang="zh-CN" dirty="0" smtClean="0">
                <a:latin typeface="Calibri"/>
              </a:rPr>
              <a:t> </a:t>
            </a:r>
            <a:endParaRPr lang="en-US" altLang="zh-CN" dirty="0" smtClean="0"/>
          </a:p>
          <a:p>
            <a:r>
              <a:rPr lang="en-US" altLang="zh-CN" dirty="0" smtClean="0"/>
              <a:t>y = 0.3, z = 0.3, </a:t>
            </a:r>
            <a:r>
              <a:rPr lang="el-GR" altLang="zh-CN" dirty="0" smtClean="0">
                <a:latin typeface="Calibri"/>
              </a:rPr>
              <a:t>ν</a:t>
            </a:r>
            <a:r>
              <a:rPr lang="en-US" altLang="zh-CN" dirty="0" smtClean="0">
                <a:latin typeface="Calibri"/>
              </a:rPr>
              <a:t> </a:t>
            </a:r>
            <a:r>
              <a:rPr lang="en-US" altLang="zh-CN" dirty="0" smtClean="0"/>
              <a:t>= 640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Lc</a:t>
            </a:r>
            <a:r>
              <a:rPr lang="en-US" altLang="zh-CN" dirty="0" smtClean="0"/>
              <a:t> = 420 fm</a:t>
            </a:r>
          </a:p>
          <a:p>
            <a:r>
              <a:rPr lang="en-US" altLang="zh-CN" dirty="0" smtClean="0"/>
              <a:t>y = 0.7, z = 0.3, </a:t>
            </a:r>
            <a:r>
              <a:rPr lang="el-GR" altLang="zh-CN" dirty="0" smtClean="0">
                <a:latin typeface="Calibri"/>
              </a:rPr>
              <a:t>ν </a:t>
            </a:r>
            <a:r>
              <a:rPr lang="en-US" altLang="zh-CN" dirty="0" smtClean="0"/>
              <a:t>= 1492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Lc</a:t>
            </a:r>
            <a:r>
              <a:rPr lang="en-US" altLang="zh-CN" dirty="0" smtClean="0"/>
              <a:t> = 979fm</a:t>
            </a:r>
            <a:endParaRPr lang="zh-CN" alt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2301577"/>
            <a:ext cx="621982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90872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charged </a:t>
            </a:r>
            <a:r>
              <a:rPr lang="en-US" altLang="zh-CN" dirty="0" err="1" smtClean="0"/>
              <a:t>pion</a:t>
            </a:r>
            <a:endParaRPr lang="en-US" altLang="zh-CN" dirty="0" smtClean="0"/>
          </a:p>
          <a:p>
            <a:r>
              <a:rPr lang="en-US" altLang="zh-CN" dirty="0" smtClean="0"/>
              <a:t>z&gt;0.1, </a:t>
            </a:r>
            <a:r>
              <a:rPr lang="el-GR" altLang="zh-CN" dirty="0" smtClean="0"/>
              <a:t>ν</a:t>
            </a:r>
            <a:r>
              <a:rPr lang="en-US" altLang="zh-CN" dirty="0" smtClean="0"/>
              <a:t>&gt;6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xFeynman</a:t>
            </a:r>
            <a:r>
              <a:rPr lang="en-US" altLang="zh-CN" dirty="0" smtClean="0"/>
              <a:t>&gt;0, 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&gt;0.1 </a:t>
            </a:r>
            <a:r>
              <a:rPr lang="en-US" altLang="zh-CN" dirty="0" err="1" smtClean="0"/>
              <a:t>GeV</a:t>
            </a:r>
            <a:endParaRPr lang="zh-CN" altLang="en-US" dirty="0" smtClean="0"/>
          </a:p>
        </p:txBody>
      </p:sp>
      <p:cxnSp>
        <p:nvCxnSpPr>
          <p:cNvPr id="7" name="直接箭头连接符 6"/>
          <p:cNvCxnSpPr/>
          <p:nvPr/>
        </p:nvCxnSpPr>
        <p:spPr>
          <a:xfrm rot="10800000">
            <a:off x="5220072" y="450912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rot="10800000">
            <a:off x="6012161" y="450912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60032" y="51571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Where we are </a:t>
            </a:r>
            <a:endParaRPr lang="zh-CN" alt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339752" y="11663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at an EIC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69780"/>
            <a:ext cx="591312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31146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3608" y="10527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Max shad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1115616" y="1412776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75656" y="22048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Min shad</a:t>
            </a:r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1187624" y="191683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95736" y="11663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eAu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(non sat)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67944" y="980728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</a:t>
            </a:r>
            <a:r>
              <a:rPr lang="en-US" altLang="zh-CN" dirty="0" smtClean="0"/>
              <a:t>20x100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0.6&lt;y&lt;0.8</a:t>
            </a:r>
            <a:endParaRPr lang="en-US" altLang="zh-CN" dirty="0" smtClean="0"/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&gt;2,  1&lt;p</a:t>
            </a:r>
            <a:r>
              <a:rPr lang="en-US" altLang="zh-CN" baseline="-25000" dirty="0" smtClean="0"/>
              <a:t>t2</a:t>
            </a:r>
            <a:r>
              <a:rPr lang="en-US" altLang="zh-CN" dirty="0" smtClean="0"/>
              <a:t>&lt;pt1</a:t>
            </a:r>
          </a:p>
          <a:p>
            <a:r>
              <a:rPr lang="en-US" altLang="zh-CN" dirty="0" smtClean="0"/>
              <a:t>0.2&lt;z1,z2&lt;0.4</a:t>
            </a:r>
            <a:endParaRPr lang="en-US" altLang="zh-CN" dirty="0" smtClean="0"/>
          </a:p>
          <a:p>
            <a:r>
              <a:rPr lang="en-US" altLang="zh-CN" dirty="0" smtClean="0"/>
              <a:t>Charged particles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76256" y="2781756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07902"/>
            <a:ext cx="2276951" cy="155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81128"/>
            <a:ext cx="2276951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581128"/>
            <a:ext cx="2273618" cy="155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5856" y="4221088"/>
            <a:ext cx="1563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g+g</a:t>
            </a:r>
            <a:r>
              <a:rPr lang="en-US" altLang="zh-CN" sz="1200" dirty="0" smtClean="0"/>
              <a:t> channel  1.76%</a:t>
            </a:r>
            <a:endParaRPr lang="zh-CN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221088"/>
            <a:ext cx="1656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q+g</a:t>
            </a:r>
            <a:r>
              <a:rPr lang="en-US" altLang="zh-CN" sz="1200" dirty="0" smtClean="0"/>
              <a:t> channel  17.82%</a:t>
            </a:r>
            <a:endParaRPr lang="zh-CN" altLang="en-US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0705" y="4161333"/>
            <a:ext cx="3593783" cy="2436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84168" y="370774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PGF process  61.06%</a:t>
            </a:r>
            <a:endParaRPr lang="zh-CN" alt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1291878"/>
            <a:ext cx="2918936" cy="199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25122" y="1003846"/>
            <a:ext cx="2060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QCDC process  10.51%</a:t>
            </a:r>
            <a:endParaRPr lang="zh-CN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147862"/>
            <a:ext cx="1585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q+q</a:t>
            </a:r>
            <a:r>
              <a:rPr lang="en-US" altLang="zh-CN" sz="1200" dirty="0" smtClean="0"/>
              <a:t> channel  8.59%</a:t>
            </a:r>
            <a:endParaRPr lang="zh-CN" altLang="en-US" sz="1200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692696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Background (</a:t>
            </a:r>
            <a:r>
              <a:rPr lang="en-US" altLang="zh-CN" sz="1600" dirty="0" smtClean="0"/>
              <a:t>unchanged):</a:t>
            </a:r>
            <a:endParaRPr lang="zh-CN" alt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349171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Signal( will be multiplied </a:t>
            </a:r>
            <a:r>
              <a:rPr lang="en-US" altLang="zh-CN" sz="1600" dirty="0" smtClean="0"/>
              <a:t>by the suppression </a:t>
            </a:r>
            <a:r>
              <a:rPr lang="en-US" altLang="zh-CN" sz="1600" dirty="0" smtClean="0"/>
              <a:t>factor in </a:t>
            </a:r>
            <a:r>
              <a:rPr lang="en-US" altLang="zh-CN" sz="1600" dirty="0" err="1" smtClean="0"/>
              <a:t>eA</a:t>
            </a:r>
            <a:r>
              <a:rPr lang="en-US" altLang="zh-CN" sz="1600" dirty="0" smtClean="0"/>
              <a:t>):</a:t>
            </a:r>
            <a:endParaRPr lang="zh-CN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067944" y="54868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Make correlation functions with all the effects we have.</a:t>
            </a:r>
            <a:endParaRPr lang="zh-CN" alt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3450486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Put in </a:t>
            </a:r>
            <a:r>
              <a:rPr lang="en-US" altLang="zh-CN" sz="1600" dirty="0" smtClean="0"/>
              <a:t>the </a:t>
            </a:r>
            <a:r>
              <a:rPr lang="en-US" altLang="zh-CN" sz="1600" dirty="0" smtClean="0"/>
              <a:t>saturation effect at away side</a:t>
            </a:r>
            <a:endParaRPr lang="zh-CN" alt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339752" y="11663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Plug in the suppression factor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8" y="1738313"/>
            <a:ext cx="7362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95736" y="11663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eAu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(sat)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2566313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914400"/>
            <a:ext cx="68961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116632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Kinematics coverage in the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correlation at an EIC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1268760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3645024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FF0000"/>
                </a:solidFill>
              </a:rPr>
              <a:t>Q</a:t>
            </a:r>
            <a:r>
              <a:rPr lang="en-US" altLang="zh-CN" sz="1400" b="1" baseline="-25000" dirty="0" smtClean="0">
                <a:solidFill>
                  <a:srgbClr val="FF0000"/>
                </a:solidFill>
              </a:rPr>
              <a:t>s</a:t>
            </a:r>
            <a:r>
              <a:rPr lang="en-US" altLang="zh-CN" sz="1400" b="1" baseline="30000" dirty="0" smtClean="0">
                <a:solidFill>
                  <a:srgbClr val="FF0000"/>
                </a:solidFill>
              </a:rPr>
              <a:t>2 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for Au</a:t>
            </a:r>
          </a:p>
          <a:p>
            <a:r>
              <a:rPr lang="en-US" altLang="zh-CN" sz="1400" b="1" dirty="0" smtClean="0">
                <a:solidFill>
                  <a:srgbClr val="0000FF"/>
                </a:solidFill>
              </a:rPr>
              <a:t>Q</a:t>
            </a:r>
            <a:r>
              <a:rPr lang="en-US" altLang="zh-CN" sz="1400" b="1" baseline="-25000" dirty="0" smtClean="0">
                <a:solidFill>
                  <a:srgbClr val="0000FF"/>
                </a:solidFill>
              </a:rPr>
              <a:t>s</a:t>
            </a:r>
            <a:r>
              <a:rPr lang="en-US" altLang="zh-CN" sz="1400" b="1" baseline="30000" dirty="0" smtClean="0">
                <a:solidFill>
                  <a:srgbClr val="0000FF"/>
                </a:solidFill>
              </a:rPr>
              <a:t>2 </a:t>
            </a:r>
            <a:r>
              <a:rPr lang="en-US" altLang="zh-CN" sz="1400" b="1" dirty="0" smtClean="0">
                <a:solidFill>
                  <a:srgbClr val="0000FF"/>
                </a:solidFill>
              </a:rPr>
              <a:t>for </a:t>
            </a:r>
            <a:r>
              <a:rPr lang="en-US" altLang="zh-CN" sz="1400" b="1" dirty="0" smtClean="0">
                <a:solidFill>
                  <a:srgbClr val="0000FF"/>
                </a:solidFill>
              </a:rPr>
              <a:t>Ca</a:t>
            </a:r>
            <a:endParaRPr lang="en-US" altLang="zh-CN" sz="1400" b="1" dirty="0" smtClean="0">
              <a:solidFill>
                <a:srgbClr val="0000FF"/>
              </a:solidFill>
            </a:endParaRPr>
          </a:p>
          <a:p>
            <a:r>
              <a:rPr lang="en-US" altLang="zh-CN" sz="1400" b="1" dirty="0" smtClean="0"/>
              <a:t>Q</a:t>
            </a:r>
            <a:r>
              <a:rPr lang="en-US" altLang="zh-CN" sz="1400" b="1" baseline="-25000" dirty="0" smtClean="0"/>
              <a:t>s</a:t>
            </a:r>
            <a:r>
              <a:rPr lang="en-US" altLang="zh-CN" sz="1400" b="1" baseline="30000" dirty="0" smtClean="0"/>
              <a:t>2 </a:t>
            </a:r>
            <a:r>
              <a:rPr lang="en-US" altLang="zh-CN" sz="1400" b="1" dirty="0" smtClean="0"/>
              <a:t>for </a:t>
            </a:r>
            <a:r>
              <a:rPr lang="en-US" altLang="zh-CN" sz="1400" b="1" dirty="0" smtClean="0"/>
              <a:t>proton</a:t>
            </a:r>
            <a:endParaRPr lang="en-US" altLang="zh-CN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95736" y="1196752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10x100</a:t>
            </a:r>
            <a:endParaRPr lang="zh-CN" altLang="en-US" sz="11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004048" y="1196752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20x100</a:t>
            </a:r>
            <a:endParaRPr lang="zh-CN" altLang="en-US" sz="11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275856" y="2420888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Black box:0.6&lt;y&lt;0.8</a:t>
            </a:r>
          </a:p>
          <a:p>
            <a:r>
              <a:rPr lang="en-US" altLang="zh-CN" sz="1100" b="1" dirty="0" smtClean="0">
                <a:solidFill>
                  <a:srgbClr val="FF0000"/>
                </a:solidFill>
              </a:rPr>
              <a:t>Red box:0.25&lt;y&lt;0.35</a:t>
            </a:r>
            <a:endParaRPr lang="zh-CN" altLang="en-US" sz="11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7" y="764704"/>
            <a:ext cx="72866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429000"/>
            <a:ext cx="75152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3568" y="116632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Trig/associate distribution in the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3717032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45318" y="1124744"/>
          <a:ext cx="7831138" cy="5476875"/>
        </p:xfrm>
        <a:graphic>
          <a:graphicData uri="http://schemas.openxmlformats.org/presentationml/2006/ole">
            <p:oleObj spid="_x0000_s11267" name="Acrobat Document" r:id="rId3" imgW="7830643" imgH="5477640" progId="AcroExch.Document.7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9592" y="11663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different kinematics bins (no sat)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8125" y="1270893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7554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10x100 </a:t>
            </a:r>
            <a:r>
              <a:rPr lang="en-US" altLang="zh-CN" b="1" dirty="0" err="1" smtClean="0"/>
              <a:t>GeV</a:t>
            </a:r>
            <a:r>
              <a:rPr lang="en-US" altLang="zh-CN" b="1" dirty="0" smtClean="0"/>
              <a:t> 1fb</a:t>
            </a:r>
            <a:r>
              <a:rPr lang="en-US" altLang="zh-CN" b="1" baseline="30000" dirty="0" smtClean="0"/>
              <a:t>-1</a:t>
            </a:r>
            <a:endParaRPr lang="zh-CN" altLang="en-US" b="1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73310" y="1120477"/>
          <a:ext cx="7831138" cy="5476875"/>
        </p:xfrm>
        <a:graphic>
          <a:graphicData uri="http://schemas.openxmlformats.org/presentationml/2006/ole">
            <p:oleObj spid="_x0000_s12290" name="Acrobat Document" r:id="rId3" imgW="7830643" imgH="5477640" progId="AcroExch.Document.7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116632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different kinematics bins (sat)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4109" y="1266626"/>
            <a:ext cx="1252067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7554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10x100 </a:t>
            </a:r>
            <a:r>
              <a:rPr lang="en-US" altLang="zh-CN" b="1" dirty="0" err="1" smtClean="0"/>
              <a:t>GeV</a:t>
            </a:r>
            <a:r>
              <a:rPr lang="en-US" altLang="zh-CN" b="1" dirty="0" smtClean="0"/>
              <a:t> 1fb</a:t>
            </a:r>
            <a:r>
              <a:rPr lang="en-US" altLang="zh-CN" b="1" baseline="30000" dirty="0" smtClean="0"/>
              <a:t>-1</a:t>
            </a:r>
            <a:endParaRPr lang="zh-CN" altLang="en-US" b="1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87624" y="206084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sz="2000" dirty="0" smtClean="0"/>
              <a:t>Parton shower from </a:t>
            </a:r>
            <a:r>
              <a:rPr lang="en-US" altLang="zh-CN" sz="2000" dirty="0" err="1" smtClean="0"/>
              <a:t>ep</a:t>
            </a:r>
            <a:r>
              <a:rPr lang="en-US" altLang="zh-CN" sz="2000" dirty="0" smtClean="0"/>
              <a:t> to </a:t>
            </a:r>
            <a:r>
              <a:rPr lang="en-US" altLang="zh-CN" sz="2000" dirty="0" err="1" smtClean="0"/>
              <a:t>eA</a:t>
            </a:r>
            <a:r>
              <a:rPr lang="en-US" altLang="zh-CN" sz="2000" dirty="0" smtClean="0"/>
              <a:t> is assumed to be the same. Need to deal with the </a:t>
            </a:r>
            <a:r>
              <a:rPr lang="en-US" altLang="zh-CN" sz="2000" dirty="0" err="1" smtClean="0"/>
              <a:t>sudakov</a:t>
            </a:r>
            <a:r>
              <a:rPr lang="en-US" altLang="zh-CN" sz="2000" dirty="0" smtClean="0"/>
              <a:t> factor at small x.</a:t>
            </a:r>
          </a:p>
          <a:p>
            <a:pPr marL="342900" indent="-342900">
              <a:buAutoNum type="arabicPeriod"/>
            </a:pPr>
            <a:r>
              <a:rPr lang="en-US" altLang="zh-CN" sz="2000" dirty="0" smtClean="0"/>
              <a:t>Tried to implement the saturation formalism in PYTHIA by replacing the PDF. </a:t>
            </a:r>
          </a:p>
          <a:p>
            <a:pPr marL="342900" indent="-342900">
              <a:buAutoNum type="arabicPeriod"/>
            </a:pPr>
            <a:r>
              <a:rPr lang="en-US" altLang="zh-CN" sz="2000" dirty="0" smtClean="0"/>
              <a:t>Paper draft at the first version is going to come out by the end of this month.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Anatomy of the theoretical calculations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202981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36912"/>
            <a:ext cx="34918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日期占位符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707904" y="2232670"/>
            <a:ext cx="5328591" cy="2821001"/>
            <a:chOff x="3707904" y="3024758"/>
            <a:chExt cx="5328591" cy="2821001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3024758"/>
              <a:ext cx="44958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79912" y="3789040"/>
              <a:ext cx="5256583" cy="1094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07904" y="4941168"/>
              <a:ext cx="4392487" cy="904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764704"/>
            <a:ext cx="62484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矩形 26"/>
          <p:cNvSpPr/>
          <p:nvPr/>
        </p:nvSpPr>
        <p:spPr>
          <a:xfrm>
            <a:off x="5220072" y="3645024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220072" y="4725144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123728" y="3789040"/>
            <a:ext cx="1296144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187624" y="4221088"/>
            <a:ext cx="864096" cy="5040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99631" y="5234136"/>
            <a:ext cx="50768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矩形 31"/>
          <p:cNvSpPr/>
          <p:nvPr/>
        </p:nvSpPr>
        <p:spPr>
          <a:xfrm>
            <a:off x="6372200" y="5445224"/>
            <a:ext cx="720080" cy="36004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6228184" y="6113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Phys. Rev. D 83, 105005 (2011)</a:t>
            </a:r>
            <a:endParaRPr lang="zh-CN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39552" y="55172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Phys. </a:t>
            </a:r>
            <a:r>
              <a:rPr lang="en-US" altLang="zh-CN" dirty="0" err="1" smtClean="0"/>
              <a:t>Lett</a:t>
            </a:r>
            <a:r>
              <a:rPr lang="en-US" altLang="zh-CN" dirty="0" smtClean="0"/>
              <a:t>. B 682 (2009) 207</a:t>
            </a:r>
            <a:endParaRPr lang="zh-CN" altLang="en-US" dirty="0"/>
          </a:p>
        </p:txBody>
      </p:sp>
      <p:cxnSp>
        <p:nvCxnSpPr>
          <p:cNvPr id="36" name="直接箭头连接符 35"/>
          <p:cNvCxnSpPr>
            <a:stCxn id="6149" idx="2"/>
          </p:cNvCxnSpPr>
          <p:nvPr/>
        </p:nvCxnSpPr>
        <p:spPr>
          <a:xfrm flipH="1">
            <a:off x="5508104" y="2708920"/>
            <a:ext cx="51970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7236296" y="2708920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2" grpId="0" animBg="1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23528" y="14847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G1: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0768" y="2649091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689101"/>
            <a:ext cx="12477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121149"/>
            <a:ext cx="475252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23528" y="265714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G2:</a:t>
            </a:r>
            <a:endParaRPr lang="zh-CN" altLang="en-US" dirty="0">
              <a:solidFill>
                <a:srgbClr val="0070C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412776"/>
            <a:ext cx="50577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979712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Anatomy of the theoretical calculations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56176" y="7554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Phys. </a:t>
            </a:r>
            <a:r>
              <a:rPr lang="en-US" altLang="zh-CN" dirty="0" err="1" smtClean="0"/>
              <a:t>Lett</a:t>
            </a:r>
            <a:r>
              <a:rPr lang="en-US" altLang="zh-CN" dirty="0" smtClean="0"/>
              <a:t>. B 705, 106 </a:t>
            </a:r>
            <a:r>
              <a:rPr lang="en-US" altLang="zh-CN" dirty="0" smtClean="0"/>
              <a:t>(2011)</a:t>
            </a:r>
            <a:endParaRPr lang="zh-CN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1988840"/>
            <a:ext cx="32004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437112"/>
            <a:ext cx="331732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6517" y="4760887"/>
            <a:ext cx="22288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11560" y="39330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Assuming geometric scaling: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04248" y="177455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Parameterization from a model calculation</a:t>
            </a:r>
            <a:endParaRPr lang="zh-CN" altLang="en-US" dirty="0"/>
          </a:p>
        </p:txBody>
      </p:sp>
      <p:sp>
        <p:nvSpPr>
          <p:cNvPr id="25" name="右箭头 24"/>
          <p:cNvSpPr/>
          <p:nvPr/>
        </p:nvSpPr>
        <p:spPr>
          <a:xfrm>
            <a:off x="6372200" y="1988840"/>
            <a:ext cx="43204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453880"/>
            <a:ext cx="1295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1" y="4797152"/>
            <a:ext cx="1533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5173960"/>
            <a:ext cx="914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0" y="5476081"/>
            <a:ext cx="9715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8056" y="3645024"/>
            <a:ext cx="4092416" cy="273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16141"/>
            <a:ext cx="4055269" cy="268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552" y="3645024"/>
            <a:ext cx="3962400" cy="2699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632" y="1628800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668810"/>
            <a:ext cx="12477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100858"/>
            <a:ext cx="475252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1520" y="18864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/>
              <a:t>Unintegrated</a:t>
            </a:r>
            <a:r>
              <a:rPr lang="en-US" altLang="zh-CN" b="1" dirty="0" smtClean="0"/>
              <a:t> PDF investigation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33569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Integrated PDF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84168" y="33569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Nuclear effect</a:t>
            </a:r>
            <a:endParaRPr lang="zh-CN" alt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708920"/>
            <a:ext cx="331732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6962" y="3083049"/>
            <a:ext cx="23431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504" y="990625"/>
            <a:ext cx="32004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56" y="3717032"/>
            <a:ext cx="4030504" cy="273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56176" y="3429000"/>
            <a:ext cx="1433406" cy="369332"/>
          </a:xfrm>
          <a:prstGeom prst="rect">
            <a:avLst/>
          </a:prstGeom>
          <a:noFill/>
        </p:spPr>
        <p:txBody>
          <a:bodyPr wrap="none" lIns="91430" tIns="45714" rIns="91430" bIns="45714" rtlCol="0">
            <a:spAutoFit/>
          </a:bodyPr>
          <a:lstStyle/>
          <a:p>
            <a:r>
              <a:rPr lang="en-US" altLang="zh-CN" dirty="0" smtClean="0"/>
              <a:t>10x100 y=0.7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908720"/>
            <a:ext cx="2232248" cy="1477315"/>
          </a:xfrm>
          <a:prstGeom prst="rect">
            <a:avLst/>
          </a:prstGeom>
          <a:noFill/>
        </p:spPr>
        <p:txBody>
          <a:bodyPr wrap="square" lIns="91430" tIns="45714" rIns="91430" bIns="45714" rtlCol="0">
            <a:spAutoFit/>
          </a:bodyPr>
          <a:lstStyle/>
          <a:p>
            <a:r>
              <a:rPr lang="en-US" altLang="zh-CN" dirty="0" smtClean="0"/>
              <a:t>10x100, 20x100</a:t>
            </a:r>
          </a:p>
          <a:p>
            <a:r>
              <a:rPr lang="en-US" altLang="zh-CN" dirty="0" smtClean="0"/>
              <a:t>Q2=1,4,10</a:t>
            </a:r>
          </a:p>
          <a:p>
            <a:r>
              <a:rPr lang="en-US" altLang="zh-CN" dirty="0" smtClean="0"/>
              <a:t>y=0.3,0.7</a:t>
            </a:r>
            <a:endParaRPr lang="en-US" altLang="zh-CN" dirty="0" smtClean="0"/>
          </a:p>
          <a:p>
            <a:r>
              <a:rPr lang="en-US" altLang="zh-CN" dirty="0" smtClean="0"/>
              <a:t>z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=z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=0.3</a:t>
            </a:r>
            <a:endParaRPr lang="en-US" altLang="zh-CN" dirty="0" smtClean="0"/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&gt;2,1&lt;p</a:t>
            </a:r>
            <a:r>
              <a:rPr lang="en-US" altLang="zh-CN" baseline="-25000" dirty="0" smtClean="0"/>
              <a:t>t2</a:t>
            </a:r>
            <a:r>
              <a:rPr lang="en-US" altLang="zh-CN" dirty="0" smtClean="0"/>
              <a:t>&lt;p</a:t>
            </a:r>
            <a:r>
              <a:rPr lang="en-US" altLang="zh-CN" baseline="-25000" dirty="0" smtClean="0"/>
              <a:t>t1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3999548" cy="2761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47664" y="3419708"/>
            <a:ext cx="1433406" cy="369332"/>
          </a:xfrm>
          <a:prstGeom prst="rect">
            <a:avLst/>
          </a:prstGeom>
          <a:noFill/>
        </p:spPr>
        <p:txBody>
          <a:bodyPr wrap="none" lIns="91430" tIns="45714" rIns="91430" bIns="45714" rtlCol="0">
            <a:spAutoFit/>
          </a:bodyPr>
          <a:lstStyle/>
          <a:p>
            <a:r>
              <a:rPr lang="en-US" altLang="zh-CN" dirty="0" smtClean="0"/>
              <a:t>10x100 y=0.3</a:t>
            </a:r>
            <a:endParaRPr lang="zh-CN" altLang="en-US" dirty="0"/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5" name="页脚占位符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4733" y="614268"/>
            <a:ext cx="4005739" cy="274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254893" y="788511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20x100 y=0.7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20x100 y=0.3</a:t>
            </a:r>
          </a:p>
          <a:p>
            <a:r>
              <a:rPr lang="en-US" altLang="zh-CN" dirty="0" smtClean="0">
                <a:solidFill>
                  <a:srgbClr val="92D050"/>
                </a:solidFill>
              </a:rPr>
              <a:t>10x100 y=0.7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10x100 y=0.3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0112" y="4005064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588224" y="3953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=1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Anatomy of the theoretical calculations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8529"/>
            <a:ext cx="67151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4590381" y="1954709"/>
            <a:ext cx="1368152" cy="122413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309466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15816" y="18864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results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2710329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11545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Strong </a:t>
            </a:r>
            <a:r>
              <a:rPr lang="en-US" altLang="zh-CN" b="1" dirty="0" err="1" smtClean="0"/>
              <a:t>decorrelation</a:t>
            </a:r>
            <a:r>
              <a:rPr lang="en-US" altLang="zh-CN" b="1" dirty="0" smtClean="0"/>
              <a:t> from </a:t>
            </a:r>
            <a:r>
              <a:rPr lang="en-US" altLang="zh-CN" b="1" dirty="0" err="1" smtClean="0"/>
              <a:t>parton</a:t>
            </a:r>
            <a:r>
              <a:rPr lang="en-US" altLang="zh-CN" b="1" dirty="0" smtClean="0"/>
              <a:t> shower</a:t>
            </a:r>
            <a:endParaRPr lang="zh-CN" altLang="en-US" b="1" dirty="0" smtClean="0"/>
          </a:p>
        </p:txBody>
      </p:sp>
      <p:sp>
        <p:nvSpPr>
          <p:cNvPr id="14" name="矩形 13"/>
          <p:cNvSpPr/>
          <p:nvPr/>
        </p:nvSpPr>
        <p:spPr>
          <a:xfrm>
            <a:off x="1907704" y="908720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43608" y="548680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Hard (back to back)</a:t>
            </a:r>
            <a:endParaRPr lang="zh-CN" altLang="en-US" sz="1100" b="1" dirty="0" smtClean="0"/>
          </a:p>
        </p:txBody>
      </p:sp>
      <p:cxnSp>
        <p:nvCxnSpPr>
          <p:cNvPr id="18" name="直接箭头连接符 17"/>
          <p:cNvCxnSpPr>
            <a:stCxn id="14" idx="0"/>
            <a:endCxn id="16" idx="2"/>
          </p:cNvCxnSpPr>
          <p:nvPr/>
        </p:nvCxnSpPr>
        <p:spPr>
          <a:xfrm flipH="1" flipV="1">
            <a:off x="1799692" y="810290"/>
            <a:ext cx="252028" cy="98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28700"/>
            <a:ext cx="66865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15816" y="18864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results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8304" y="2060848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Collinear factorization</a:t>
            </a:r>
            <a:endParaRPr lang="zh-CN" altLang="en-US" sz="1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1698" y="2958321"/>
            <a:ext cx="260223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7722" y="5046875"/>
            <a:ext cx="1948815" cy="133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09730" y="4686835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g+g</a:t>
            </a:r>
            <a:r>
              <a:rPr lang="en-US" altLang="zh-CN" sz="1400" dirty="0" smtClean="0"/>
              <a:t> channel  1.76%</a:t>
            </a:r>
            <a:endParaRPr lang="zh-CN" alt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609730" y="2598603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q+g</a:t>
            </a:r>
            <a:r>
              <a:rPr lang="en-US" altLang="zh-CN" sz="1400" dirty="0" smtClean="0"/>
              <a:t> channel  17.82%</a:t>
            </a:r>
            <a:endParaRPr lang="zh-CN" altLang="en-US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861048"/>
            <a:ext cx="3852460" cy="261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08104" y="3429000"/>
            <a:ext cx="2214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PGF process  61.06%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4366845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+</a:t>
            </a:r>
            <a:endParaRPr lang="zh-CN" altLang="en-US" sz="3600" dirty="0"/>
          </a:p>
        </p:txBody>
      </p:sp>
      <p:sp>
        <p:nvSpPr>
          <p:cNvPr id="11" name="下箭头 10"/>
          <p:cNvSpPr/>
          <p:nvPr/>
        </p:nvSpPr>
        <p:spPr>
          <a:xfrm rot="13101321">
            <a:off x="4130836" y="3042726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32040" y="649163"/>
          <a:ext cx="3783013" cy="2563813"/>
        </p:xfrm>
        <a:graphic>
          <a:graphicData uri="http://schemas.openxmlformats.org/presentationml/2006/ole">
            <p:oleObj spid="_x0000_s1027" name="Acrobat Document" r:id="rId6" imgW="7561905" imgH="5125165" progId="AcroExch.Document.7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652120" y="98072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F0000"/>
                </a:solidFill>
              </a:rPr>
              <a:t>Red Curve: theory</a:t>
            </a:r>
          </a:p>
          <a:p>
            <a:r>
              <a:rPr lang="en-US" altLang="zh-CN" sz="1200" dirty="0" smtClean="0"/>
              <a:t>Black </a:t>
            </a:r>
            <a:r>
              <a:rPr lang="en-US" altLang="zh-CN" sz="1200" dirty="0" err="1" smtClean="0"/>
              <a:t>points:MC</a:t>
            </a:r>
            <a:endParaRPr lang="zh-CN" altLang="en-US" sz="1200" dirty="0"/>
          </a:p>
        </p:txBody>
      </p:sp>
      <p:sp>
        <p:nvSpPr>
          <p:cNvPr id="18" name="矩形 17"/>
          <p:cNvSpPr/>
          <p:nvPr/>
        </p:nvSpPr>
        <p:spPr>
          <a:xfrm>
            <a:off x="1259632" y="548680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No Parton Shower</a:t>
            </a:r>
          </a:p>
          <a:p>
            <a:r>
              <a:rPr lang="en-US" altLang="zh-CN" dirty="0" smtClean="0"/>
              <a:t>Resolved G+PGF</a:t>
            </a:r>
          </a:p>
          <a:p>
            <a:r>
              <a:rPr lang="en-US" altLang="zh-CN" dirty="0" smtClean="0"/>
              <a:t>0.65&lt;y&lt;0.75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&gt;2,  1&lt;p</a:t>
            </a:r>
            <a:r>
              <a:rPr lang="en-US" altLang="zh-CN" baseline="-25000" dirty="0" smtClean="0"/>
              <a:t>t2</a:t>
            </a:r>
            <a:r>
              <a:rPr lang="en-US" altLang="zh-CN" dirty="0" smtClean="0"/>
              <a:t>&lt;pt1</a:t>
            </a:r>
          </a:p>
          <a:p>
            <a:r>
              <a:rPr lang="en-US" altLang="zh-CN" dirty="0" smtClean="0"/>
              <a:t>0.25&lt;z1,z2&lt;0.35</a:t>
            </a:r>
          </a:p>
          <a:p>
            <a:r>
              <a:rPr lang="en-US" altLang="zh-CN" dirty="0" smtClean="0"/>
              <a:t>Pi0 pairs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15816" y="18864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</a:t>
            </a:r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results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20272" y="980728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2013/9/19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eic-tf-meeting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339752" y="11663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Dihadron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correlation at an EIC</a:t>
            </a:r>
            <a:endPara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73125"/>
            <a:ext cx="72199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714" y="3353524"/>
            <a:ext cx="4217670" cy="281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1475656" y="3861048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ep</a:t>
            </a:r>
            <a:r>
              <a:rPr lang="en-US" altLang="zh-CN" dirty="0" smtClean="0"/>
              <a:t> 10x100 </a:t>
            </a:r>
            <a:r>
              <a:rPr lang="en-US" altLang="zh-CN" dirty="0" err="1" smtClean="0"/>
              <a:t>GeV</a:t>
            </a:r>
            <a:endParaRPr lang="en-US" altLang="zh-CN" dirty="0" smtClean="0"/>
          </a:p>
          <a:p>
            <a:r>
              <a:rPr lang="en-US" altLang="zh-CN" dirty="0" smtClean="0"/>
              <a:t>0.6&lt;y&lt;0.8</a:t>
            </a:r>
          </a:p>
          <a:p>
            <a:r>
              <a:rPr lang="en-US" altLang="zh-CN" dirty="0" smtClean="0"/>
              <a:t>3&lt;Q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&lt;5</a:t>
            </a:r>
            <a:endParaRPr lang="en-US" altLang="zh-CN" dirty="0" smtClean="0"/>
          </a:p>
          <a:p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&gt;1, z&gt;0.1</a:t>
            </a:r>
          </a:p>
          <a:p>
            <a:r>
              <a:rPr lang="en-US" altLang="zh-CN" dirty="0" smtClean="0"/>
              <a:t>Charged particles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4509120"/>
            <a:ext cx="1296144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/>
              <a:t>To be included in the paper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CCE8C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1606</TotalTime>
  <Words>571</Words>
  <Application>Microsoft Office PowerPoint</Application>
  <PresentationFormat>全屏显示(4:3)</PresentationFormat>
  <Paragraphs>157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平衡</vt:lpstr>
      <vt:lpstr>Acrobat Document</vt:lpstr>
      <vt:lpstr>Adobe Acrobat Document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liangzh</dc:creator>
  <cp:lastModifiedBy>liang</cp:lastModifiedBy>
  <cp:revision>96</cp:revision>
  <dcterms:created xsi:type="dcterms:W3CDTF">2013-09-18T14:56:14Z</dcterms:created>
  <dcterms:modified xsi:type="dcterms:W3CDTF">2013-09-19T17:53:02Z</dcterms:modified>
</cp:coreProperties>
</file>